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hrikhand" charset="1" panose="020000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TT Commons Pro" charset="1" panose="020B0103030102020204"/>
      <p:regular r:id="rId15"/>
    </p:embeddedFont>
    <p:embeddedFont>
      <p:font typeface="TT Commons Pro Bold" charset="1" panose="020B0103030102020204"/>
      <p:regular r:id="rId16"/>
    </p:embeddedFont>
    <p:embeddedFont>
      <p:font typeface="TT Commons Pro Italics" charset="1" panose="020B0103030102020204"/>
      <p:regular r:id="rId17"/>
    </p:embeddedFont>
    <p:embeddedFont>
      <p:font typeface="TT Commons Pro Bold Italics" charset="1" panose="020B0103030102020204"/>
      <p:regular r:id="rId18"/>
    </p:embeddedFont>
    <p:embeddedFont>
      <p:font typeface="Overpass" charset="1" panose="00000500000000000000"/>
      <p:regular r:id="rId19"/>
    </p:embeddedFont>
    <p:embeddedFont>
      <p:font typeface="Overpass Italics" charset="1" panose="00000500000000000000"/>
      <p:regular r:id="rId20"/>
    </p:embeddedFont>
    <p:embeddedFont>
      <p:font typeface="Overpass Thin" charset="1" panose="00000200000000000000"/>
      <p:regular r:id="rId21"/>
    </p:embeddedFont>
    <p:embeddedFont>
      <p:font typeface="Overpass Thin Italics" charset="1" panose="00000200000000000000"/>
      <p:regular r:id="rId22"/>
    </p:embeddedFont>
    <p:embeddedFont>
      <p:font typeface="Overpass Extra-Light" charset="1" panose="00000300000000000000"/>
      <p:regular r:id="rId23"/>
    </p:embeddedFont>
    <p:embeddedFont>
      <p:font typeface="Overpass Extra-Light Italics" charset="1" panose="00000300000000000000"/>
      <p:regular r:id="rId24"/>
    </p:embeddedFont>
    <p:embeddedFont>
      <p:font typeface="Overpass Light" charset="1" panose="00000400000000000000"/>
      <p:regular r:id="rId25"/>
    </p:embeddedFont>
    <p:embeddedFont>
      <p:font typeface="Overpass Light Italics" charset="1" panose="00000400000000000000"/>
      <p:regular r:id="rId26"/>
    </p:embeddedFont>
    <p:embeddedFont>
      <p:font typeface="Overpass Ultra-Bold" charset="1" panose="00000900000000000000"/>
      <p:regular r:id="rId27"/>
    </p:embeddedFont>
    <p:embeddedFont>
      <p:font typeface="Overpass Ultra-Bold Italics" charset="1" panose="00000900000000000000"/>
      <p:regular r:id="rId28"/>
    </p:embeddedFont>
    <p:embeddedFont>
      <p:font typeface="Canva Sans" charset="1" panose="020B0503030501040103"/>
      <p:regular r:id="rId29"/>
    </p:embeddedFont>
    <p:embeddedFont>
      <p:font typeface="Canva Sans Bold" charset="1" panose="020B0803030501040103"/>
      <p:regular r:id="rId30"/>
    </p:embeddedFont>
    <p:embeddedFont>
      <p:font typeface="Canva Sans Italics" charset="1" panose="020B0503030501040103"/>
      <p:regular r:id="rId31"/>
    </p:embeddedFont>
    <p:embeddedFont>
      <p:font typeface="Canva Sans Bold Italics" charset="1" panose="020B0803030501040103"/>
      <p:regular r:id="rId32"/>
    </p:embeddedFont>
    <p:embeddedFont>
      <p:font typeface="Canva Sans Medium" charset="1" panose="020B0603030501040103"/>
      <p:regular r:id="rId33"/>
    </p:embeddedFont>
    <p:embeddedFont>
      <p:font typeface="Canva Sans Medium Italics" charset="1" panose="020B06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0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inkedin.com/in/varun-thummar-1459a420a" TargetMode="External" Type="http://schemas.openxmlformats.org/officeDocument/2006/relationships/hyperlink"/><Relationship Id="rId11" Target="../media/image16.jpeg" Type="http://schemas.openxmlformats.org/officeDocument/2006/relationships/image"/><Relationship Id="rId12" Target="http://www.linkedin.com/in/aditipatel01" TargetMode="External" Type="http://schemas.openxmlformats.org/officeDocument/2006/relationships/hyperlink"/><Relationship Id="rId13" Target="../media/image17.jpeg" Type="http://schemas.openxmlformats.org/officeDocument/2006/relationships/image"/><Relationship Id="rId14" Target="https://www.linkedin.com/in/amit-gohel-4169b7211" TargetMode="External" Type="http://schemas.openxmlformats.org/officeDocument/2006/relationships/hyperlink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0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0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jpe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0.pn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10.pn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jpeg" Type="http://schemas.openxmlformats.org/officeDocument/2006/relationships/image"/><Relationship Id="rId11" Target="../media/image49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4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5538" y="51494"/>
            <a:ext cx="18333538" cy="1031261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410981">
            <a:off x="8126265" y="5140285"/>
            <a:ext cx="2933243" cy="634314"/>
          </a:xfrm>
          <a:custGeom>
            <a:avLst/>
            <a:gdLst/>
            <a:ahLst/>
            <a:cxnLst/>
            <a:rect r="r" b="b" t="t" l="l"/>
            <a:pathLst>
              <a:path h="634314" w="2933243">
                <a:moveTo>
                  <a:pt x="0" y="0"/>
                </a:moveTo>
                <a:lnTo>
                  <a:pt x="2933243" y="0"/>
                </a:lnTo>
                <a:lnTo>
                  <a:pt x="2933243" y="634314"/>
                </a:lnTo>
                <a:lnTo>
                  <a:pt x="0" y="63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4026" y="1894396"/>
            <a:ext cx="10685754" cy="2368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46"/>
              </a:lnSpc>
            </a:pPr>
            <a:r>
              <a:rPr lang="en-US" sz="15538">
                <a:solidFill>
                  <a:srgbClr val="DDE1FF"/>
                </a:solidFill>
                <a:latin typeface="TT Commons Pro Bold"/>
              </a:rPr>
              <a:t>Voicer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-5810359" y="-739723"/>
            <a:ext cx="15214129" cy="12547111"/>
          </a:xfrm>
          <a:custGeom>
            <a:avLst/>
            <a:gdLst/>
            <a:ahLst/>
            <a:cxnLst/>
            <a:rect r="r" b="b" t="t" l="l"/>
            <a:pathLst>
              <a:path h="12547111" w="15214129">
                <a:moveTo>
                  <a:pt x="0" y="0"/>
                </a:moveTo>
                <a:lnTo>
                  <a:pt x="15214130" y="0"/>
                </a:lnTo>
                <a:lnTo>
                  <a:pt x="15214130" y="12547110"/>
                </a:lnTo>
                <a:lnTo>
                  <a:pt x="0" y="12547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67539" y="4200012"/>
            <a:ext cx="8103939" cy="88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8"/>
              </a:lnSpc>
            </a:pPr>
            <a:r>
              <a:rPr lang="en-US" sz="5212">
                <a:solidFill>
                  <a:srgbClr val="DDE1FF"/>
                </a:solidFill>
                <a:latin typeface="Canva Sans Bold"/>
              </a:rPr>
              <a:t>“It’s time to Speak”</a:t>
            </a:r>
          </a:p>
        </p:txBody>
      </p:sp>
      <p:sp>
        <p:nvSpPr>
          <p:cNvPr name="AutoShape 7" id="7"/>
          <p:cNvSpPr/>
          <p:nvPr/>
        </p:nvSpPr>
        <p:spPr>
          <a:xfrm>
            <a:off x="1199738" y="9659413"/>
            <a:ext cx="9060428" cy="0"/>
          </a:xfrm>
          <a:prstGeom prst="line">
            <a:avLst/>
          </a:prstGeom>
          <a:ln cap="rnd" w="38100">
            <a:solidFill>
              <a:srgbClr val="FEDFA0">
                <a:alpha val="6862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481923" y="3078437"/>
            <a:ext cx="7806077" cy="7285671"/>
          </a:xfrm>
          <a:custGeom>
            <a:avLst/>
            <a:gdLst/>
            <a:ahLst/>
            <a:cxnLst/>
            <a:rect r="r" b="b" t="t" l="l"/>
            <a:pathLst>
              <a:path h="7285671" w="7806077">
                <a:moveTo>
                  <a:pt x="0" y="0"/>
                </a:moveTo>
                <a:lnTo>
                  <a:pt x="7806077" y="0"/>
                </a:lnTo>
                <a:lnTo>
                  <a:pt x="7806077" y="7285672"/>
                </a:lnTo>
                <a:lnTo>
                  <a:pt x="0" y="7285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3871" y="8599885"/>
            <a:ext cx="8693201" cy="91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18"/>
              </a:lnSpc>
              <a:spcBef>
                <a:spcPct val="0"/>
              </a:spcBef>
            </a:pPr>
            <a:r>
              <a:rPr lang="en-US" sz="5012">
                <a:solidFill>
                  <a:srgbClr val="DDE1FF"/>
                </a:solidFill>
                <a:latin typeface="DM Sans"/>
              </a:rPr>
              <a:t>By Hackvengers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6156167">
            <a:off x="910901" y="1607713"/>
            <a:ext cx="825940" cy="916439"/>
          </a:xfrm>
          <a:custGeom>
            <a:avLst/>
            <a:gdLst/>
            <a:ahLst/>
            <a:cxnLst/>
            <a:rect r="r" b="b" t="t" l="l"/>
            <a:pathLst>
              <a:path h="916439" w="825940">
                <a:moveTo>
                  <a:pt x="0" y="0"/>
                </a:moveTo>
                <a:lnTo>
                  <a:pt x="825940" y="0"/>
                </a:lnTo>
                <a:lnTo>
                  <a:pt x="825940" y="916439"/>
                </a:lnTo>
                <a:lnTo>
                  <a:pt x="0" y="9164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035" y="463496"/>
            <a:ext cx="6088928" cy="70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2"/>
              </a:lnSpc>
            </a:pPr>
            <a:r>
              <a:rPr lang="en-US" sz="5262">
                <a:solidFill>
                  <a:srgbClr val="DDE1FF"/>
                </a:solidFill>
                <a:latin typeface="Shrikhand Bold"/>
              </a:rPr>
              <a:t>Business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2" t="0" r="-110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7196" y="1689222"/>
            <a:ext cx="15831265" cy="7867263"/>
            <a:chOff x="0" y="0"/>
            <a:chExt cx="4169551" cy="20720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9551" cy="2072036"/>
            </a:xfrm>
            <a:custGeom>
              <a:avLst/>
              <a:gdLst/>
              <a:ahLst/>
              <a:cxnLst/>
              <a:rect r="r" b="b" t="t" l="l"/>
              <a:pathLst>
                <a:path h="2072036" w="4169551">
                  <a:moveTo>
                    <a:pt x="0" y="0"/>
                  </a:moveTo>
                  <a:lnTo>
                    <a:pt x="4169551" y="0"/>
                  </a:lnTo>
                  <a:lnTo>
                    <a:pt x="4169551" y="2072036"/>
                  </a:lnTo>
                  <a:lnTo>
                    <a:pt x="0" y="20720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DDE1FF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452229">
            <a:off x="4841991" y="1049259"/>
            <a:ext cx="2278015" cy="492621"/>
          </a:xfrm>
          <a:custGeom>
            <a:avLst/>
            <a:gdLst/>
            <a:ahLst/>
            <a:cxnLst/>
            <a:rect r="r" b="b" t="t" l="l"/>
            <a:pathLst>
              <a:path h="492621" w="2278015">
                <a:moveTo>
                  <a:pt x="0" y="0"/>
                </a:moveTo>
                <a:lnTo>
                  <a:pt x="2278015" y="0"/>
                </a:lnTo>
                <a:lnTo>
                  <a:pt x="2278015" y="492620"/>
                </a:lnTo>
                <a:lnTo>
                  <a:pt x="0" y="492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466240" y="7008157"/>
            <a:ext cx="15793287" cy="0"/>
          </a:xfrm>
          <a:prstGeom prst="line">
            <a:avLst/>
          </a:prstGeom>
          <a:ln cap="flat" w="38100">
            <a:solidFill>
              <a:srgbClr val="DDE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5395487" y="1689222"/>
            <a:ext cx="19206" cy="5328425"/>
          </a:xfrm>
          <a:prstGeom prst="line">
            <a:avLst/>
          </a:prstGeom>
          <a:ln cap="flat" w="38100">
            <a:solidFill>
              <a:srgbClr val="DDE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9362828" y="1689222"/>
            <a:ext cx="0" cy="7867263"/>
          </a:xfrm>
          <a:prstGeom prst="line">
            <a:avLst/>
          </a:prstGeom>
          <a:ln cap="flat" w="38100">
            <a:solidFill>
              <a:srgbClr val="DDE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3330169" y="1689222"/>
            <a:ext cx="0" cy="5302457"/>
          </a:xfrm>
          <a:prstGeom prst="line">
            <a:avLst/>
          </a:prstGeom>
          <a:ln cap="flat" w="38100">
            <a:solidFill>
              <a:srgbClr val="DDE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466245" y="4585921"/>
            <a:ext cx="3938929" cy="0"/>
          </a:xfrm>
          <a:prstGeom prst="line">
            <a:avLst/>
          </a:prstGeom>
          <a:ln cap="flat" w="38100">
            <a:solidFill>
              <a:srgbClr val="DDE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381878" y="5172075"/>
            <a:ext cx="3967497" cy="0"/>
          </a:xfrm>
          <a:prstGeom prst="line">
            <a:avLst/>
          </a:prstGeom>
          <a:ln cap="flat" w="38100">
            <a:solidFill>
              <a:srgbClr val="DDE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3349375" y="3901061"/>
            <a:ext cx="3871220" cy="0"/>
          </a:xfrm>
          <a:prstGeom prst="line">
            <a:avLst/>
          </a:prstGeom>
          <a:ln cap="flat" w="38100">
            <a:solidFill>
              <a:srgbClr val="DDE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770908" y="1887144"/>
            <a:ext cx="3370635" cy="239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8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Key Partnerships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Sign Language Experts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Educational Institutions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Medical Experts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Distribution and Sales Partners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0908" y="4636121"/>
            <a:ext cx="3048616" cy="215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6"/>
              </a:lnSpc>
            </a:pPr>
            <a:r>
              <a:rPr lang="en-US" sz="2170">
                <a:solidFill>
                  <a:srgbClr val="FFFFFF"/>
                </a:solidFill>
                <a:latin typeface="Canva Sans Bold"/>
              </a:rPr>
              <a:t>Key Resources</a:t>
            </a:r>
          </a:p>
          <a:p>
            <a:pPr marL="389461" indent="-194731" lvl="1">
              <a:lnSpc>
                <a:spcPts val="2525"/>
              </a:lnSpc>
              <a:buFont typeface="Arial"/>
              <a:buChar char="•"/>
            </a:pPr>
            <a:r>
              <a:rPr lang="en-US" sz="1803">
                <a:solidFill>
                  <a:srgbClr val="FFFFFF"/>
                </a:solidFill>
                <a:latin typeface="Canva Sans"/>
              </a:rPr>
              <a:t>Technological Infrastructure</a:t>
            </a:r>
          </a:p>
          <a:p>
            <a:pPr marL="389461" indent="-194731" lvl="1">
              <a:lnSpc>
                <a:spcPts val="2525"/>
              </a:lnSpc>
              <a:buFont typeface="Arial"/>
              <a:buChar char="•"/>
            </a:pPr>
            <a:r>
              <a:rPr lang="en-US" sz="1803">
                <a:solidFill>
                  <a:srgbClr val="FFFFFF"/>
                </a:solidFill>
                <a:latin typeface="Canva Sans"/>
              </a:rPr>
              <a:t>Skilled Workforce</a:t>
            </a:r>
          </a:p>
          <a:p>
            <a:pPr marL="389461" indent="-194731" lvl="1">
              <a:lnSpc>
                <a:spcPts val="2525"/>
              </a:lnSpc>
              <a:buFont typeface="Arial"/>
              <a:buChar char="•"/>
            </a:pPr>
            <a:r>
              <a:rPr lang="en-US" sz="1803">
                <a:solidFill>
                  <a:srgbClr val="FFFFFF"/>
                </a:solidFill>
                <a:latin typeface="Canva Sans"/>
              </a:rPr>
              <a:t>Partnerships and Collaborations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71868" y="1887144"/>
            <a:ext cx="3472132" cy="309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8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Key Activities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Research and Development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Dataset Expansion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Manufacturing and Quality Control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Marketing and Sales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Customer Support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48578" y="1887144"/>
            <a:ext cx="3472132" cy="309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8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Value Proposition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Decrease Communication Barriers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Increased independence and confidence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Improved quality of life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Reduced rely on interpreters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34134" y="3999976"/>
            <a:ext cx="3725166" cy="239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8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Customer relationships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Customer Support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Training and Education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Feedback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Continuous Improvement</a:t>
            </a:r>
          </a:p>
          <a:p>
            <a:pPr>
              <a:lnSpc>
                <a:spcPts val="279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539719" y="1887144"/>
            <a:ext cx="3725166" cy="168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8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Customer Segments</a:t>
            </a:r>
          </a:p>
          <a:p>
            <a:pPr marL="430599" indent="-215300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FFFFFF"/>
                </a:solidFill>
                <a:latin typeface="Canva Sans"/>
              </a:rPr>
              <a:t>Individuals who use sign language</a:t>
            </a:r>
          </a:p>
          <a:p>
            <a:pPr>
              <a:lnSpc>
                <a:spcPts val="279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743828" y="5151434"/>
            <a:ext cx="3048616" cy="171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2070">
                <a:solidFill>
                  <a:srgbClr val="FFFFFF"/>
                </a:solidFill>
                <a:latin typeface="Canva Sans Bold"/>
              </a:rPr>
              <a:t>Distribution channels</a:t>
            </a:r>
          </a:p>
          <a:p>
            <a:pPr marL="367871" indent="-183935" lvl="1">
              <a:lnSpc>
                <a:spcPts val="2385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Canva Sans"/>
              </a:rPr>
              <a:t>Direct sales</a:t>
            </a:r>
          </a:p>
          <a:p>
            <a:pPr marL="367871" indent="-183935" lvl="1">
              <a:lnSpc>
                <a:spcPts val="2385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Canva Sans"/>
              </a:rPr>
              <a:t>Online retailers</a:t>
            </a:r>
          </a:p>
          <a:p>
            <a:pPr marL="367871" indent="-183935" lvl="1">
              <a:lnSpc>
                <a:spcPts val="2385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Canva Sans"/>
              </a:rPr>
              <a:t>P</a:t>
            </a:r>
            <a:r>
              <a:rPr lang="en-US" sz="1703">
                <a:solidFill>
                  <a:srgbClr val="FFFFFF"/>
                </a:solidFill>
                <a:latin typeface="Canva Sans"/>
              </a:rPr>
              <a:t>hysical store</a:t>
            </a:r>
          </a:p>
          <a:p>
            <a:pPr marL="367871" indent="-183935" lvl="1">
              <a:lnSpc>
                <a:spcPts val="2385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Canva Sans"/>
              </a:rPr>
              <a:t>Partnerships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43828" y="7170082"/>
            <a:ext cx="3725166" cy="203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8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Revenue streams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Customers/Device Sales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By selling merchandise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Partnership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70908" y="7046257"/>
            <a:ext cx="3472132" cy="168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8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Cost Structure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Manufacturing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Marketing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Distributors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34424" y="7678209"/>
            <a:ext cx="346510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Logistic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Servers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Human Resources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247323" y="7662730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357277">
            <a:off x="-2992596" y="7495676"/>
            <a:ext cx="5698995" cy="3212161"/>
          </a:xfrm>
          <a:custGeom>
            <a:avLst/>
            <a:gdLst/>
            <a:ahLst/>
            <a:cxnLst/>
            <a:rect r="r" b="b" t="t" l="l"/>
            <a:pathLst>
              <a:path h="3212161" w="5698995">
                <a:moveTo>
                  <a:pt x="0" y="0"/>
                </a:moveTo>
                <a:lnTo>
                  <a:pt x="5698995" y="0"/>
                </a:lnTo>
                <a:lnTo>
                  <a:pt x="5698995" y="3212161"/>
                </a:lnTo>
                <a:lnTo>
                  <a:pt x="0" y="32121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48334" y="2382245"/>
          <a:ext cx="16577651" cy="7262991"/>
        </p:xfrm>
        <a:graphic>
          <a:graphicData uri="http://schemas.openxmlformats.org/drawingml/2006/table">
            <a:tbl>
              <a:tblPr/>
              <a:tblGrid>
                <a:gridCol w="8481268"/>
                <a:gridCol w="8096383"/>
              </a:tblGrid>
              <a:tr h="857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Canva Sans Bold"/>
                        </a:rPr>
                        <a:t>Items which are needed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0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 Bold"/>
                        </a:rPr>
                        <a:t>Estimated Cost (₹)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08D"/>
                    </a:solidFill>
                  </a:tcPr>
                </a:tc>
              </a:tr>
              <a:tr h="703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Controller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3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5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PCB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86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S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ensors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2800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34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W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ires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86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Audio 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2500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3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Designing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3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Server Charges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3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Maintains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Medium"/>
                        </a:rPr>
                        <a:t>900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5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A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 Bold"/>
                        </a:rPr>
                        <a:t>12,700 ≈ 13,000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A0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147663"/>
            <a:ext cx="867474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DDE1FF"/>
                </a:solidFill>
                <a:latin typeface="Shrikhand Bold"/>
              </a:rPr>
              <a:t>Financials for MVP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1957288"/>
            <a:ext cx="16211550" cy="19050"/>
          </a:xfrm>
          <a:prstGeom prst="line">
            <a:avLst/>
          </a:prstGeom>
          <a:ln cap="flat" w="38100">
            <a:solidFill>
              <a:srgbClr val="FEC8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2" t="0" r="-110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34475" y="416576"/>
            <a:ext cx="1419019" cy="1032208"/>
          </a:xfrm>
          <a:custGeom>
            <a:avLst/>
            <a:gdLst/>
            <a:ahLst/>
            <a:cxnLst/>
            <a:rect r="r" b="b" t="t" l="l"/>
            <a:pathLst>
              <a:path h="1032208" w="1419019">
                <a:moveTo>
                  <a:pt x="0" y="0"/>
                </a:moveTo>
                <a:lnTo>
                  <a:pt x="1419019" y="0"/>
                </a:lnTo>
                <a:lnTo>
                  <a:pt x="1419019" y="1032208"/>
                </a:lnTo>
                <a:lnTo>
                  <a:pt x="0" y="103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9765596" y="-554201"/>
            <a:ext cx="15176340" cy="12515946"/>
          </a:xfrm>
          <a:custGeom>
            <a:avLst/>
            <a:gdLst/>
            <a:ahLst/>
            <a:cxnLst/>
            <a:rect r="r" b="b" t="t" l="l"/>
            <a:pathLst>
              <a:path h="12515946" w="15176340">
                <a:moveTo>
                  <a:pt x="0" y="0"/>
                </a:moveTo>
                <a:lnTo>
                  <a:pt x="15176340" y="0"/>
                </a:lnTo>
                <a:lnTo>
                  <a:pt x="15176340" y="12515945"/>
                </a:lnTo>
                <a:lnTo>
                  <a:pt x="0" y="12515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63872">
            <a:off x="434238" y="352351"/>
            <a:ext cx="881394" cy="977968"/>
          </a:xfrm>
          <a:custGeom>
            <a:avLst/>
            <a:gdLst/>
            <a:ahLst/>
            <a:cxnLst/>
            <a:rect r="r" b="b" t="t" l="l"/>
            <a:pathLst>
              <a:path h="977968" w="881394">
                <a:moveTo>
                  <a:pt x="0" y="0"/>
                </a:moveTo>
                <a:lnTo>
                  <a:pt x="881394" y="0"/>
                </a:lnTo>
                <a:lnTo>
                  <a:pt x="881394" y="977968"/>
                </a:lnTo>
                <a:lnTo>
                  <a:pt x="0" y="97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2" t="0" r="-11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47663"/>
            <a:ext cx="1165412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DDE1FF"/>
                </a:solidFill>
                <a:latin typeface="Shrikhand Bold"/>
              </a:rPr>
              <a:t>Competition in the MARKET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30000"/>
            <a:ext cx="11189560" cy="295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6"/>
              </a:lnSpc>
            </a:pPr>
            <a:r>
              <a:rPr lang="en-US" sz="2800" spc="92" u="sng">
                <a:solidFill>
                  <a:srgbClr val="FFFFFF"/>
                </a:solidFill>
                <a:latin typeface="Canva Sans Bold"/>
              </a:rPr>
              <a:t>Limitation of Existing Solutions</a:t>
            </a:r>
          </a:p>
          <a:p>
            <a:pPr marL="604521" indent="-302261" lvl="1">
              <a:lnSpc>
                <a:spcPts val="4256"/>
              </a:lnSpc>
              <a:buFont typeface="Arial"/>
              <a:buChar char="•"/>
            </a:pPr>
            <a:r>
              <a:rPr lang="en-US" sz="2800" spc="92">
                <a:solidFill>
                  <a:srgbClr val="FFFFFF"/>
                </a:solidFill>
                <a:latin typeface="Canva Sans"/>
              </a:rPr>
              <a:t>Primarily focus on American Sign Language (</a:t>
            </a:r>
            <a:r>
              <a:rPr lang="en-US" sz="2800" spc="92">
                <a:solidFill>
                  <a:srgbClr val="FEDFA0"/>
                </a:solidFill>
                <a:latin typeface="Canva Sans"/>
              </a:rPr>
              <a:t>ASL</a:t>
            </a:r>
            <a:r>
              <a:rPr lang="en-US" sz="2800" spc="92">
                <a:solidFill>
                  <a:srgbClr val="FFFFFF"/>
                </a:solidFill>
                <a:latin typeface="Canva Sans"/>
              </a:rPr>
              <a:t>) or British sign language (</a:t>
            </a:r>
            <a:r>
              <a:rPr lang="en-US" sz="2800" spc="92">
                <a:solidFill>
                  <a:srgbClr val="FEDFA0"/>
                </a:solidFill>
                <a:latin typeface="Canva Sans"/>
              </a:rPr>
              <a:t>BSL</a:t>
            </a:r>
            <a:r>
              <a:rPr lang="en-US" sz="2800" spc="92">
                <a:solidFill>
                  <a:srgbClr val="FFFFFF"/>
                </a:solidFill>
                <a:latin typeface="Canva Sans"/>
              </a:rPr>
              <a:t>).</a:t>
            </a:r>
          </a:p>
          <a:p>
            <a:pPr marL="604521" indent="-302261" lvl="1">
              <a:lnSpc>
                <a:spcPts val="4256"/>
              </a:lnSpc>
              <a:buFont typeface="Arial"/>
              <a:buChar char="•"/>
            </a:pPr>
            <a:r>
              <a:rPr lang="en-US" sz="2800" spc="92">
                <a:solidFill>
                  <a:srgbClr val="FFFFFF"/>
                </a:solidFill>
                <a:latin typeface="Canva Sans"/>
              </a:rPr>
              <a:t>Software </a:t>
            </a:r>
            <a:r>
              <a:rPr lang="en-US" sz="2800" spc="92">
                <a:solidFill>
                  <a:srgbClr val="FEDFA0"/>
                </a:solidFill>
                <a:latin typeface="Canva Sans"/>
              </a:rPr>
              <a:t>Dependency</a:t>
            </a:r>
            <a:r>
              <a:rPr lang="en-US" sz="2800" spc="92">
                <a:solidFill>
                  <a:srgbClr val="FFFFFF"/>
                </a:solidFill>
                <a:latin typeface="Canva Sans"/>
              </a:rPr>
              <a:t> (constraints of the phone)</a:t>
            </a:r>
          </a:p>
          <a:p>
            <a:pPr>
              <a:lnSpc>
                <a:spcPts val="425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197547" y="5849347"/>
            <a:ext cx="11924278" cy="254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8"/>
              </a:lnSpc>
            </a:pPr>
            <a:r>
              <a:rPr lang="en-US" sz="2900" spc="95" u="sng">
                <a:solidFill>
                  <a:srgbClr val="FFFFFF"/>
                </a:solidFill>
                <a:latin typeface="Canva Sans Bold"/>
              </a:rPr>
              <a:t>Uniqueness of Our Solution</a:t>
            </a:r>
          </a:p>
          <a:p>
            <a:pPr marL="604521" indent="-302261" lvl="1">
              <a:lnSpc>
                <a:spcPts val="4508"/>
              </a:lnSpc>
              <a:buFont typeface="Arial"/>
              <a:buChar char="•"/>
            </a:pPr>
            <a:r>
              <a:rPr lang="en-US" sz="2800" spc="92">
                <a:solidFill>
                  <a:srgbClr val="FFFFFF"/>
                </a:solidFill>
                <a:latin typeface="Canva Sans"/>
              </a:rPr>
              <a:t>Mainly focus on Indian Sign Language (</a:t>
            </a:r>
            <a:r>
              <a:rPr lang="en-US" sz="2800" spc="92">
                <a:solidFill>
                  <a:srgbClr val="FEDFA0"/>
                </a:solidFill>
                <a:latin typeface="Canva Sans"/>
              </a:rPr>
              <a:t>ISL</a:t>
            </a:r>
            <a:r>
              <a:rPr lang="en-US" sz="2800" spc="92">
                <a:solidFill>
                  <a:srgbClr val="FFFFFF"/>
                </a:solidFill>
                <a:latin typeface="Canva Sans"/>
              </a:rPr>
              <a:t>)</a:t>
            </a:r>
          </a:p>
          <a:p>
            <a:pPr marL="604521" indent="-302261" lvl="1">
              <a:lnSpc>
                <a:spcPts val="4508"/>
              </a:lnSpc>
              <a:buFont typeface="Arial"/>
              <a:buChar char="•"/>
            </a:pPr>
            <a:r>
              <a:rPr lang="en-US" sz="2800" spc="92">
                <a:solidFill>
                  <a:srgbClr val="FEDFA0"/>
                </a:solidFill>
                <a:latin typeface="Canva Sans"/>
              </a:rPr>
              <a:t>Audio output</a:t>
            </a:r>
            <a:r>
              <a:rPr lang="en-US" sz="2800" spc="92">
                <a:solidFill>
                  <a:srgbClr val="FFFFFF"/>
                </a:solidFill>
                <a:latin typeface="Canva Sans"/>
              </a:rPr>
              <a:t> for better understanding.</a:t>
            </a:r>
          </a:p>
          <a:p>
            <a:pPr marL="604521" indent="-302261" lvl="1">
              <a:lnSpc>
                <a:spcPts val="4508"/>
              </a:lnSpc>
              <a:buFont typeface="Arial"/>
              <a:buChar char="•"/>
            </a:pPr>
            <a:r>
              <a:rPr lang="en-US" sz="2800" spc="92">
                <a:solidFill>
                  <a:srgbClr val="FFFFFF"/>
                </a:solidFill>
                <a:latin typeface="Canva Sans"/>
              </a:rPr>
              <a:t>Portability and accessibility </a:t>
            </a:r>
            <a:r>
              <a:rPr lang="en-US" sz="2800" spc="92">
                <a:solidFill>
                  <a:srgbClr val="FEDFA0"/>
                </a:solidFill>
                <a:latin typeface="Canva Sans"/>
              </a:rPr>
              <a:t>anytime, anywhere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85870">
            <a:off x="12242129" y="425955"/>
            <a:ext cx="881394" cy="977968"/>
          </a:xfrm>
          <a:custGeom>
            <a:avLst/>
            <a:gdLst/>
            <a:ahLst/>
            <a:cxnLst/>
            <a:rect r="r" b="b" t="t" l="l"/>
            <a:pathLst>
              <a:path h="977968" w="881394">
                <a:moveTo>
                  <a:pt x="0" y="0"/>
                </a:moveTo>
                <a:lnTo>
                  <a:pt x="881393" y="0"/>
                </a:lnTo>
                <a:lnTo>
                  <a:pt x="881393" y="977969"/>
                </a:lnTo>
                <a:lnTo>
                  <a:pt x="0" y="977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4364" y="5526600"/>
            <a:ext cx="4708770" cy="3731700"/>
          </a:xfrm>
          <a:custGeom>
            <a:avLst/>
            <a:gdLst/>
            <a:ahLst/>
            <a:cxnLst/>
            <a:rect r="r" b="b" t="t" l="l"/>
            <a:pathLst>
              <a:path h="3731700" w="4708770">
                <a:moveTo>
                  <a:pt x="0" y="0"/>
                </a:moveTo>
                <a:lnTo>
                  <a:pt x="4708770" y="0"/>
                </a:lnTo>
                <a:lnTo>
                  <a:pt x="4708770" y="3731700"/>
                </a:lnTo>
                <a:lnTo>
                  <a:pt x="0" y="3731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989828" y="5912492"/>
            <a:ext cx="976241" cy="1237593"/>
            <a:chOff x="0" y="0"/>
            <a:chExt cx="1301654" cy="16501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1274" cy="1487381"/>
            </a:xfrm>
            <a:custGeom>
              <a:avLst/>
              <a:gdLst/>
              <a:ahLst/>
              <a:cxnLst/>
              <a:rect r="r" b="b" t="t" l="l"/>
              <a:pathLst>
                <a:path h="1487381" w="881274">
                  <a:moveTo>
                    <a:pt x="0" y="0"/>
                  </a:moveTo>
                  <a:lnTo>
                    <a:pt x="881274" y="0"/>
                  </a:lnTo>
                  <a:lnTo>
                    <a:pt x="881274" y="1487381"/>
                  </a:lnTo>
                  <a:lnTo>
                    <a:pt x="0" y="1487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81274" y="940621"/>
              <a:ext cx="420380" cy="709503"/>
            </a:xfrm>
            <a:custGeom>
              <a:avLst/>
              <a:gdLst/>
              <a:ahLst/>
              <a:cxnLst/>
              <a:rect r="r" b="b" t="t" l="l"/>
              <a:pathLst>
                <a:path h="709503" w="420380">
                  <a:moveTo>
                    <a:pt x="0" y="0"/>
                  </a:moveTo>
                  <a:lnTo>
                    <a:pt x="420380" y="0"/>
                  </a:lnTo>
                  <a:lnTo>
                    <a:pt x="420380" y="709503"/>
                  </a:lnTo>
                  <a:lnTo>
                    <a:pt x="0" y="709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260151">
            <a:off x="8129082" y="-79655"/>
            <a:ext cx="3741335" cy="2903196"/>
          </a:xfrm>
          <a:custGeom>
            <a:avLst/>
            <a:gdLst/>
            <a:ahLst/>
            <a:cxnLst/>
            <a:rect r="r" b="b" t="t" l="l"/>
            <a:pathLst>
              <a:path h="2903196" w="3741335">
                <a:moveTo>
                  <a:pt x="3741335" y="2903196"/>
                </a:moveTo>
                <a:lnTo>
                  <a:pt x="0" y="2903196"/>
                </a:lnTo>
                <a:lnTo>
                  <a:pt x="0" y="0"/>
                </a:lnTo>
                <a:lnTo>
                  <a:pt x="3741335" y="0"/>
                </a:lnTo>
                <a:lnTo>
                  <a:pt x="3741335" y="29031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81343" y="2335813"/>
            <a:ext cx="6077957" cy="6319236"/>
          </a:xfrm>
          <a:custGeom>
            <a:avLst/>
            <a:gdLst/>
            <a:ahLst/>
            <a:cxnLst/>
            <a:rect r="r" b="b" t="t" l="l"/>
            <a:pathLst>
              <a:path h="6319236" w="6077957">
                <a:moveTo>
                  <a:pt x="0" y="0"/>
                </a:moveTo>
                <a:lnTo>
                  <a:pt x="6077957" y="0"/>
                </a:lnTo>
                <a:lnTo>
                  <a:pt x="6077957" y="6319237"/>
                </a:lnTo>
                <a:lnTo>
                  <a:pt x="0" y="631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81050"/>
            <a:ext cx="7339124" cy="498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19"/>
              </a:lnSpc>
            </a:pPr>
            <a:r>
              <a:rPr lang="en-US" sz="9000">
                <a:solidFill>
                  <a:srgbClr val="FFFFFF"/>
                </a:solidFill>
                <a:latin typeface="Shrikhand"/>
              </a:rPr>
              <a:t> Do you have any questions?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1826" y="8578850"/>
            <a:ext cx="774809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We hope you enjoyed our pitch.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52229">
            <a:off x="1095931" y="5584203"/>
            <a:ext cx="6816719" cy="1474115"/>
          </a:xfrm>
          <a:custGeom>
            <a:avLst/>
            <a:gdLst/>
            <a:ahLst/>
            <a:cxnLst/>
            <a:rect r="r" b="b" t="t" l="l"/>
            <a:pathLst>
              <a:path h="1474115" w="6816719">
                <a:moveTo>
                  <a:pt x="0" y="0"/>
                </a:moveTo>
                <a:lnTo>
                  <a:pt x="6816719" y="0"/>
                </a:lnTo>
                <a:lnTo>
                  <a:pt x="6816719" y="1474116"/>
                </a:lnTo>
                <a:lnTo>
                  <a:pt x="0" y="1474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961826" y="9477375"/>
            <a:ext cx="9037923" cy="0"/>
          </a:xfrm>
          <a:prstGeom prst="line">
            <a:avLst/>
          </a:prstGeom>
          <a:ln cap="rnd" w="38100">
            <a:solidFill>
              <a:srgbClr val="FEDFA0">
                <a:alpha val="68627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3095">
            <a:off x="-2981469" y="5906447"/>
            <a:ext cx="5962938" cy="6326725"/>
          </a:xfrm>
          <a:custGeom>
            <a:avLst/>
            <a:gdLst/>
            <a:ahLst/>
            <a:cxnLst/>
            <a:rect r="r" b="b" t="t" l="l"/>
            <a:pathLst>
              <a:path h="6326725" w="5962938">
                <a:moveTo>
                  <a:pt x="0" y="0"/>
                </a:moveTo>
                <a:lnTo>
                  <a:pt x="5962938" y="0"/>
                </a:lnTo>
                <a:lnTo>
                  <a:pt x="5962938" y="6326725"/>
                </a:lnTo>
                <a:lnTo>
                  <a:pt x="0" y="632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2" t="0" r="-110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3348" y="910089"/>
            <a:ext cx="113319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DDE1FF"/>
                </a:solidFill>
                <a:latin typeface="Shrikhand Bold"/>
              </a:rPr>
              <a:t>Let’s meet the TEAM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31307" y="1797839"/>
            <a:ext cx="2641197" cy="110450"/>
          </a:xfrm>
          <a:custGeom>
            <a:avLst/>
            <a:gdLst/>
            <a:ahLst/>
            <a:cxnLst/>
            <a:rect r="r" b="b" t="t" l="l"/>
            <a:pathLst>
              <a:path h="110450" w="2641197">
                <a:moveTo>
                  <a:pt x="0" y="0"/>
                </a:moveTo>
                <a:lnTo>
                  <a:pt x="2641197" y="0"/>
                </a:lnTo>
                <a:lnTo>
                  <a:pt x="2641197" y="110450"/>
                </a:lnTo>
                <a:lnTo>
                  <a:pt x="0" y="110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7323" y="7662730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04916" y="2960175"/>
            <a:ext cx="3510807" cy="3497093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0" r="22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A7684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67994" y="6707783"/>
            <a:ext cx="4184651" cy="595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512">
                <a:solidFill>
                  <a:srgbClr val="FFFFFF"/>
                </a:solidFill>
                <a:latin typeface="Canva Sans Bold"/>
              </a:rPr>
              <a:t>Varun Thummar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9706" y="7563678"/>
            <a:ext cx="1781225" cy="45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2660" u="sng">
                <a:solidFill>
                  <a:srgbClr val="91B8F6"/>
                </a:solidFill>
                <a:latin typeface="Canva Sans"/>
                <a:hlinkClick r:id="rId10" tooltip="https://www.linkedin.com/in/varun-thummar-1459a420a"/>
              </a:rPr>
              <a:t>LinkedIn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388006" y="2960175"/>
            <a:ext cx="3510807" cy="3497093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t="0" r="22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A7684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669601" y="6707783"/>
            <a:ext cx="2947618" cy="595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512">
                <a:solidFill>
                  <a:srgbClr val="FFFFFF"/>
                </a:solidFill>
                <a:latin typeface="Canva Sans Bold"/>
              </a:rPr>
              <a:t>Aditi  Patel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01676" y="7563678"/>
            <a:ext cx="1883467" cy="45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2660" u="sng">
                <a:solidFill>
                  <a:srgbClr val="91B8F6"/>
                </a:solidFill>
                <a:latin typeface="Canva Sans"/>
                <a:hlinkClick r:id="rId12" tooltip="http://www.linkedin.com/in/aditipatel01"/>
              </a:rPr>
              <a:t>LinkedIn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098655" y="2960175"/>
            <a:ext cx="3510807" cy="3497093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0" r="223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A7684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471879" y="6707783"/>
            <a:ext cx="2764360" cy="595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512">
                <a:solidFill>
                  <a:srgbClr val="FFFFFF"/>
                </a:solidFill>
                <a:latin typeface="Canva Sans Bold"/>
              </a:rPr>
              <a:t>Amit Gohel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23254" y="7563678"/>
            <a:ext cx="1661609" cy="45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2660" u="sng">
                <a:solidFill>
                  <a:srgbClr val="91B8F6"/>
                </a:solidFill>
                <a:latin typeface="Canva Sans"/>
                <a:hlinkClick r:id="rId14" tooltip="https://www.linkedin.com/in/amit-gohel-4169b7211"/>
              </a:rPr>
              <a:t>LinkedIn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807791" y="186793"/>
            <a:ext cx="1465642" cy="1465642"/>
          </a:xfrm>
          <a:custGeom>
            <a:avLst/>
            <a:gdLst/>
            <a:ahLst/>
            <a:cxnLst/>
            <a:rect r="r" b="b" t="t" l="l"/>
            <a:pathLst>
              <a:path h="1465642" w="1465642">
                <a:moveTo>
                  <a:pt x="0" y="0"/>
                </a:moveTo>
                <a:lnTo>
                  <a:pt x="1465642" y="0"/>
                </a:lnTo>
                <a:lnTo>
                  <a:pt x="1465642" y="1465642"/>
                </a:lnTo>
                <a:lnTo>
                  <a:pt x="0" y="14656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3104" y="-4939814"/>
            <a:ext cx="20434208" cy="20471428"/>
          </a:xfrm>
          <a:custGeom>
            <a:avLst/>
            <a:gdLst/>
            <a:ahLst/>
            <a:cxnLst/>
            <a:rect r="r" b="b" t="t" l="l"/>
            <a:pathLst>
              <a:path h="20471428" w="20434208">
                <a:moveTo>
                  <a:pt x="0" y="0"/>
                </a:moveTo>
                <a:lnTo>
                  <a:pt x="20434208" y="0"/>
                </a:lnTo>
                <a:lnTo>
                  <a:pt x="20434208" y="20471428"/>
                </a:lnTo>
                <a:lnTo>
                  <a:pt x="0" y="20471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70047">
            <a:off x="12747755" y="1035121"/>
            <a:ext cx="1522236" cy="808688"/>
          </a:xfrm>
          <a:custGeom>
            <a:avLst/>
            <a:gdLst/>
            <a:ahLst/>
            <a:cxnLst/>
            <a:rect r="r" b="b" t="t" l="l"/>
            <a:pathLst>
              <a:path h="808688" w="1522236">
                <a:moveTo>
                  <a:pt x="0" y="0"/>
                </a:moveTo>
                <a:lnTo>
                  <a:pt x="1522235" y="0"/>
                </a:lnTo>
                <a:lnTo>
                  <a:pt x="1522235" y="808687"/>
                </a:lnTo>
                <a:lnTo>
                  <a:pt x="0" y="80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07283" y="1439464"/>
            <a:ext cx="9673434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DDE1FF"/>
                </a:solidFill>
                <a:latin typeface="Shrikhand Bold"/>
              </a:rPr>
              <a:t>Idea Purpose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2" t="0" r="-110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45508" y="4000500"/>
            <a:ext cx="13596984" cy="288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15"/>
              </a:lnSpc>
            </a:pPr>
            <a:r>
              <a:rPr lang="en-US" sz="4500" spc="238">
                <a:solidFill>
                  <a:srgbClr val="FFFFFF"/>
                </a:solidFill>
                <a:latin typeface="Canva Sans"/>
              </a:rPr>
              <a:t>" To help an inclusive society that ensures equal opportunities for the growth and development of individuals who are deaf or unable to speak. "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70042" y="8680920"/>
            <a:ext cx="5698995" cy="3212161"/>
          </a:xfrm>
          <a:custGeom>
            <a:avLst/>
            <a:gdLst/>
            <a:ahLst/>
            <a:cxnLst/>
            <a:rect r="r" b="b" t="t" l="l"/>
            <a:pathLst>
              <a:path h="3212161" w="5698995">
                <a:moveTo>
                  <a:pt x="0" y="0"/>
                </a:moveTo>
                <a:lnTo>
                  <a:pt x="5698994" y="0"/>
                </a:lnTo>
                <a:lnTo>
                  <a:pt x="5698994" y="3212160"/>
                </a:lnTo>
                <a:lnTo>
                  <a:pt x="0" y="3212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425513" y="893246"/>
            <a:ext cx="1416905" cy="1495773"/>
          </a:xfrm>
          <a:custGeom>
            <a:avLst/>
            <a:gdLst/>
            <a:ahLst/>
            <a:cxnLst/>
            <a:rect r="r" b="b" t="t" l="l"/>
            <a:pathLst>
              <a:path h="1495773" w="1416905">
                <a:moveTo>
                  <a:pt x="0" y="0"/>
                </a:moveTo>
                <a:lnTo>
                  <a:pt x="1416905" y="0"/>
                </a:lnTo>
                <a:lnTo>
                  <a:pt x="1416905" y="1495773"/>
                </a:lnTo>
                <a:lnTo>
                  <a:pt x="0" y="149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2" t="0" r="-110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2229">
            <a:off x="6286143" y="1773573"/>
            <a:ext cx="2597215" cy="561648"/>
          </a:xfrm>
          <a:custGeom>
            <a:avLst/>
            <a:gdLst/>
            <a:ahLst/>
            <a:cxnLst/>
            <a:rect r="r" b="b" t="t" l="l"/>
            <a:pathLst>
              <a:path h="561648" w="2597215">
                <a:moveTo>
                  <a:pt x="0" y="0"/>
                </a:moveTo>
                <a:lnTo>
                  <a:pt x="2597215" y="0"/>
                </a:lnTo>
                <a:lnTo>
                  <a:pt x="2597215" y="561648"/>
                </a:lnTo>
                <a:lnTo>
                  <a:pt x="0" y="561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8035" y="1167907"/>
            <a:ext cx="1472414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DDE1FF"/>
                </a:solidFill>
                <a:latin typeface="Shrikhand Bold"/>
              </a:rPr>
              <a:t>What's the Problem?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094848" y="212460"/>
            <a:ext cx="1019405" cy="1015698"/>
          </a:xfrm>
          <a:custGeom>
            <a:avLst/>
            <a:gdLst/>
            <a:ahLst/>
            <a:cxnLst/>
            <a:rect r="r" b="b" t="t" l="l"/>
            <a:pathLst>
              <a:path h="1015698" w="1019405">
                <a:moveTo>
                  <a:pt x="0" y="0"/>
                </a:moveTo>
                <a:lnTo>
                  <a:pt x="1019405" y="0"/>
                </a:lnTo>
                <a:lnTo>
                  <a:pt x="1019405" y="1015699"/>
                </a:lnTo>
                <a:lnTo>
                  <a:pt x="0" y="1015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8035" y="2749135"/>
            <a:ext cx="15049500" cy="535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Use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sign language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for communication.</a:t>
            </a:r>
          </a:p>
          <a:p>
            <a:pPr algn="just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According to the National Geographic Society, approximately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72 million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people in the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world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use sign language. </a:t>
            </a:r>
          </a:p>
          <a:p>
            <a:pPr algn="just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In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India,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the number is approximately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10 million.</a:t>
            </a:r>
          </a:p>
          <a:p>
            <a:pPr algn="just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Face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difficulties in communicating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with others who don’t know sign language like us.</a:t>
            </a:r>
          </a:p>
          <a:p>
            <a:pPr algn="just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They often have to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rely on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sign language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interpreters.</a:t>
            </a:r>
          </a:p>
          <a:p>
            <a:pPr algn="just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India in spite of having a large Deaf population, we have only around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 300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skilled interpreters. (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1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interpreter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over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approx.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33K Individuals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)</a:t>
            </a:r>
          </a:p>
          <a:p>
            <a:pPr algn="just"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H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iring an interpreter might be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expensive and inconvenient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for all.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079" y="8862412"/>
            <a:ext cx="11748898" cy="74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8"/>
              </a:lnSpc>
            </a:pPr>
            <a:r>
              <a:rPr lang="en-US" sz="2184" u="sng">
                <a:solidFill>
                  <a:srgbClr val="FFFFFF"/>
                </a:solidFill>
                <a:latin typeface="Canva Sans"/>
              </a:rPr>
              <a:t>source:</a:t>
            </a:r>
            <a:r>
              <a:rPr lang="en-US" sz="2184">
                <a:solidFill>
                  <a:srgbClr val="FFFFFF"/>
                </a:solidFill>
                <a:latin typeface="Canva Sans"/>
              </a:rPr>
              <a:t>  </a:t>
            </a:r>
            <a:r>
              <a:rPr lang="en-US" sz="2184">
                <a:solidFill>
                  <a:srgbClr val="3677DF"/>
                </a:solidFill>
                <a:latin typeface="Canva Sans"/>
              </a:rPr>
              <a:t>https://education.nationalgeographic.org/resource/sign-language/</a:t>
            </a:r>
          </a:p>
          <a:p>
            <a:pPr algn="ctr">
              <a:lnSpc>
                <a:spcPts val="3058"/>
              </a:lnSpc>
            </a:pPr>
            <a:r>
              <a:rPr lang="en-US" sz="2184">
                <a:solidFill>
                  <a:srgbClr val="3677DF"/>
                </a:solidFill>
                <a:latin typeface="Canva Sans"/>
              </a:rPr>
              <a:t>  https://nhm.gov.in/index1.php?lang=1&amp;level=2&amp;sublinkid=1051&amp;lid=606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3630687">
            <a:off x="16258465" y="7652558"/>
            <a:ext cx="3216466" cy="2495908"/>
          </a:xfrm>
          <a:custGeom>
            <a:avLst/>
            <a:gdLst/>
            <a:ahLst/>
            <a:cxnLst/>
            <a:rect r="r" b="b" t="t" l="l"/>
            <a:pathLst>
              <a:path h="2495908" w="3216466">
                <a:moveTo>
                  <a:pt x="3216466" y="2495908"/>
                </a:moveTo>
                <a:lnTo>
                  <a:pt x="0" y="2495908"/>
                </a:lnTo>
                <a:lnTo>
                  <a:pt x="0" y="0"/>
                </a:lnTo>
                <a:lnTo>
                  <a:pt x="3216466" y="0"/>
                </a:lnTo>
                <a:lnTo>
                  <a:pt x="3216466" y="249590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5329" y="0"/>
            <a:ext cx="4762611" cy="11911873"/>
            <a:chOff x="0" y="0"/>
            <a:chExt cx="1254350" cy="3137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50" cy="3137283"/>
            </a:xfrm>
            <a:custGeom>
              <a:avLst/>
              <a:gdLst/>
              <a:ahLst/>
              <a:cxnLst/>
              <a:rect r="r" b="b" t="t" l="l"/>
              <a:pathLst>
                <a:path h="3137283" w="1254350">
                  <a:moveTo>
                    <a:pt x="0" y="0"/>
                  </a:moveTo>
                  <a:lnTo>
                    <a:pt x="1254350" y="0"/>
                  </a:lnTo>
                  <a:lnTo>
                    <a:pt x="1254350" y="3137283"/>
                  </a:lnTo>
                  <a:lnTo>
                    <a:pt x="0" y="3137283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52229">
            <a:off x="8421962" y="1790789"/>
            <a:ext cx="2597215" cy="561648"/>
          </a:xfrm>
          <a:custGeom>
            <a:avLst/>
            <a:gdLst/>
            <a:ahLst/>
            <a:cxnLst/>
            <a:rect r="r" b="b" t="t" l="l"/>
            <a:pathLst>
              <a:path h="561648" w="2597215">
                <a:moveTo>
                  <a:pt x="0" y="0"/>
                </a:moveTo>
                <a:lnTo>
                  <a:pt x="2597215" y="0"/>
                </a:lnTo>
                <a:lnTo>
                  <a:pt x="2597215" y="561648"/>
                </a:lnTo>
                <a:lnTo>
                  <a:pt x="0" y="561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63855" y="1185123"/>
            <a:ext cx="1472414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DDE1FF"/>
                </a:solidFill>
                <a:latin typeface="Shrikhand Bold"/>
              </a:rPr>
              <a:t>What's the Problem?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30667" y="229677"/>
            <a:ext cx="1019405" cy="1015698"/>
          </a:xfrm>
          <a:custGeom>
            <a:avLst/>
            <a:gdLst/>
            <a:ahLst/>
            <a:cxnLst/>
            <a:rect r="r" b="b" t="t" l="l"/>
            <a:pathLst>
              <a:path h="1015698" w="1019405">
                <a:moveTo>
                  <a:pt x="0" y="0"/>
                </a:moveTo>
                <a:lnTo>
                  <a:pt x="1019405" y="0"/>
                </a:lnTo>
                <a:lnTo>
                  <a:pt x="1019405" y="1015698"/>
                </a:lnTo>
                <a:lnTo>
                  <a:pt x="0" y="101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20570" y="2758473"/>
            <a:ext cx="8199004" cy="556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1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Sign language users may </a:t>
            </a:r>
            <a:r>
              <a:rPr lang="en-US" sz="2799">
                <a:solidFill>
                  <a:srgbClr val="FEDFA0"/>
                </a:solidFill>
                <a:latin typeface="Canva Sans"/>
              </a:rPr>
              <a:t>face several challenges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 in their day-to-day interactions with normal people who do not know sign language. such as;</a:t>
            </a:r>
          </a:p>
          <a:p>
            <a:pPr>
              <a:lnSpc>
                <a:spcPts val="1689"/>
              </a:lnSpc>
            </a:pPr>
          </a:p>
          <a:p>
            <a:pPr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Communication Barriers</a:t>
            </a:r>
          </a:p>
          <a:p>
            <a:pPr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Limited Accessibility</a:t>
            </a:r>
          </a:p>
          <a:p>
            <a:pPr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Misunderstandings and Miscommunication</a:t>
            </a:r>
          </a:p>
          <a:p>
            <a:pPr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Limited Employment Opportunities</a:t>
            </a:r>
          </a:p>
          <a:p>
            <a:pPr marL="604519" indent="-302260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Social Isolation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2" t="0" r="-1102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3630687">
            <a:off x="15651067" y="8649721"/>
            <a:ext cx="3216466" cy="2495908"/>
          </a:xfrm>
          <a:custGeom>
            <a:avLst/>
            <a:gdLst/>
            <a:ahLst/>
            <a:cxnLst/>
            <a:rect r="r" b="b" t="t" l="l"/>
            <a:pathLst>
              <a:path h="2495908" w="3216466">
                <a:moveTo>
                  <a:pt x="3216466" y="2495908"/>
                </a:moveTo>
                <a:lnTo>
                  <a:pt x="0" y="2495908"/>
                </a:lnTo>
                <a:lnTo>
                  <a:pt x="0" y="0"/>
                </a:lnTo>
                <a:lnTo>
                  <a:pt x="3216466" y="0"/>
                </a:lnTo>
                <a:lnTo>
                  <a:pt x="3216466" y="249590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889918">
            <a:off x="-563484" y="7818554"/>
            <a:ext cx="3184367" cy="3751832"/>
          </a:xfrm>
          <a:custGeom>
            <a:avLst/>
            <a:gdLst/>
            <a:ahLst/>
            <a:cxnLst/>
            <a:rect r="r" b="b" t="t" l="l"/>
            <a:pathLst>
              <a:path h="3751832" w="3184367">
                <a:moveTo>
                  <a:pt x="0" y="0"/>
                </a:moveTo>
                <a:lnTo>
                  <a:pt x="3184368" y="0"/>
                </a:lnTo>
                <a:lnTo>
                  <a:pt x="3184368" y="3751832"/>
                </a:lnTo>
                <a:lnTo>
                  <a:pt x="0" y="37518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-182880" y="2891823"/>
            <a:ext cx="9326880" cy="5246304"/>
            <a:chOff x="0" y="0"/>
            <a:chExt cx="1128903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1"/>
              <a:stretch>
                <a:fillRect l="-1878" t="0" r="-1878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5750502" y="-789252"/>
            <a:ext cx="15176340" cy="12515946"/>
          </a:xfrm>
          <a:custGeom>
            <a:avLst/>
            <a:gdLst/>
            <a:ahLst/>
            <a:cxnLst/>
            <a:rect r="r" b="b" t="t" l="l"/>
            <a:pathLst>
              <a:path h="12515946" w="15176340">
                <a:moveTo>
                  <a:pt x="0" y="0"/>
                </a:moveTo>
                <a:lnTo>
                  <a:pt x="15176340" y="0"/>
                </a:lnTo>
                <a:lnTo>
                  <a:pt x="15176340" y="12515945"/>
                </a:lnTo>
                <a:lnTo>
                  <a:pt x="0" y="12515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71411">
            <a:off x="412174" y="9015642"/>
            <a:ext cx="881394" cy="977968"/>
          </a:xfrm>
          <a:custGeom>
            <a:avLst/>
            <a:gdLst/>
            <a:ahLst/>
            <a:cxnLst/>
            <a:rect r="r" b="b" t="t" l="l"/>
            <a:pathLst>
              <a:path h="977968" w="881394">
                <a:moveTo>
                  <a:pt x="0" y="0"/>
                </a:moveTo>
                <a:lnTo>
                  <a:pt x="881394" y="0"/>
                </a:lnTo>
                <a:lnTo>
                  <a:pt x="881394" y="977968"/>
                </a:lnTo>
                <a:lnTo>
                  <a:pt x="0" y="97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2" t="0" r="-11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94946" y="1185635"/>
            <a:ext cx="544510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DDE1FF"/>
                </a:solidFill>
                <a:latin typeface="Shrikhand Bold"/>
              </a:rPr>
              <a:t>Our Solution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180503"/>
            <a:ext cx="1350946" cy="1696393"/>
          </a:xfrm>
          <a:custGeom>
            <a:avLst/>
            <a:gdLst/>
            <a:ahLst/>
            <a:cxnLst/>
            <a:rect r="r" b="b" t="t" l="l"/>
            <a:pathLst>
              <a:path h="1696393" w="1350946">
                <a:moveTo>
                  <a:pt x="0" y="0"/>
                </a:moveTo>
                <a:lnTo>
                  <a:pt x="1350946" y="0"/>
                </a:lnTo>
                <a:lnTo>
                  <a:pt x="1350946" y="1696394"/>
                </a:lnTo>
                <a:lnTo>
                  <a:pt x="0" y="1696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6818" y="1919316"/>
            <a:ext cx="3632099" cy="151888"/>
          </a:xfrm>
          <a:custGeom>
            <a:avLst/>
            <a:gdLst/>
            <a:ahLst/>
            <a:cxnLst/>
            <a:rect r="r" b="b" t="t" l="l"/>
            <a:pathLst>
              <a:path h="151888" w="3632099">
                <a:moveTo>
                  <a:pt x="0" y="0"/>
                </a:moveTo>
                <a:lnTo>
                  <a:pt x="3632099" y="0"/>
                </a:lnTo>
                <a:lnTo>
                  <a:pt x="3632099" y="151888"/>
                </a:lnTo>
                <a:lnTo>
                  <a:pt x="0" y="151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25084" y="632581"/>
            <a:ext cx="6730021" cy="9044121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11"/>
              <a:stretch>
                <a:fillRect l="-608" t="0" r="-608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3677D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7160158">
            <a:off x="412174" y="237776"/>
            <a:ext cx="881394" cy="977968"/>
          </a:xfrm>
          <a:custGeom>
            <a:avLst/>
            <a:gdLst/>
            <a:ahLst/>
            <a:cxnLst/>
            <a:rect r="r" b="b" t="t" l="l"/>
            <a:pathLst>
              <a:path h="977968" w="881394">
                <a:moveTo>
                  <a:pt x="0" y="0"/>
                </a:moveTo>
                <a:lnTo>
                  <a:pt x="881394" y="0"/>
                </a:lnTo>
                <a:lnTo>
                  <a:pt x="881394" y="977968"/>
                </a:lnTo>
                <a:lnTo>
                  <a:pt x="0" y="97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80834" y="2843877"/>
            <a:ext cx="7878466" cy="453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0"/>
              </a:lnSpc>
            </a:pPr>
            <a:r>
              <a:rPr lang="en-US" sz="3000" spc="99" u="sng">
                <a:solidFill>
                  <a:srgbClr val="FEC868"/>
                </a:solidFill>
                <a:latin typeface="Canva Sans Bold"/>
              </a:rPr>
              <a:t>Voicer,</a:t>
            </a:r>
            <a:r>
              <a:rPr lang="en-US" sz="3000" spc="99">
                <a:solidFill>
                  <a:srgbClr val="FFFFFF"/>
                </a:solidFill>
                <a:latin typeface="Canva Sans"/>
              </a:rPr>
              <a:t> a small, portable device that uses a sensor to machine learning algorithm to translate sign language into audio. This allows deaf and hard-of-hearing people to communicate with hearing people in real-time, without the need for an interpreter.</a:t>
            </a:r>
          </a:p>
          <a:p>
            <a:pPr algn="just">
              <a:lnSpc>
                <a:spcPts val="456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882899" y="7870681"/>
            <a:ext cx="2347951" cy="2378219"/>
          </a:xfrm>
          <a:custGeom>
            <a:avLst/>
            <a:gdLst/>
            <a:ahLst/>
            <a:cxnLst/>
            <a:rect r="r" b="b" t="t" l="l"/>
            <a:pathLst>
              <a:path h="2378219" w="2347951">
                <a:moveTo>
                  <a:pt x="0" y="0"/>
                </a:moveTo>
                <a:lnTo>
                  <a:pt x="2347951" y="0"/>
                </a:lnTo>
                <a:lnTo>
                  <a:pt x="2347951" y="2378219"/>
                </a:lnTo>
                <a:lnTo>
                  <a:pt x="0" y="23782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7222663" y="216742"/>
            <a:ext cx="15176340" cy="12515946"/>
          </a:xfrm>
          <a:custGeom>
            <a:avLst/>
            <a:gdLst/>
            <a:ahLst/>
            <a:cxnLst/>
            <a:rect r="r" b="b" t="t" l="l"/>
            <a:pathLst>
              <a:path h="12515946" w="15176340">
                <a:moveTo>
                  <a:pt x="0" y="0"/>
                </a:moveTo>
                <a:lnTo>
                  <a:pt x="15176340" y="0"/>
                </a:lnTo>
                <a:lnTo>
                  <a:pt x="15176340" y="12515945"/>
                </a:lnTo>
                <a:lnTo>
                  <a:pt x="0" y="12515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61212">
            <a:off x="16364907" y="2217240"/>
            <a:ext cx="881394" cy="977968"/>
          </a:xfrm>
          <a:custGeom>
            <a:avLst/>
            <a:gdLst/>
            <a:ahLst/>
            <a:cxnLst/>
            <a:rect r="r" b="b" t="t" l="l"/>
            <a:pathLst>
              <a:path h="977968" w="881394">
                <a:moveTo>
                  <a:pt x="0" y="0"/>
                </a:moveTo>
                <a:lnTo>
                  <a:pt x="881394" y="0"/>
                </a:lnTo>
                <a:lnTo>
                  <a:pt x="881394" y="977969"/>
                </a:lnTo>
                <a:lnTo>
                  <a:pt x="0" y="977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2" t="0" r="-11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47663"/>
            <a:ext cx="544510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DDE1FF"/>
                </a:solidFill>
                <a:latin typeface="Shrikhand Bold"/>
              </a:rPr>
              <a:t>Our Solution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473804" y="194692"/>
            <a:ext cx="1350946" cy="1696393"/>
          </a:xfrm>
          <a:custGeom>
            <a:avLst/>
            <a:gdLst/>
            <a:ahLst/>
            <a:cxnLst/>
            <a:rect r="r" b="b" t="t" l="l"/>
            <a:pathLst>
              <a:path h="1696393" w="1350946">
                <a:moveTo>
                  <a:pt x="0" y="0"/>
                </a:moveTo>
                <a:lnTo>
                  <a:pt x="1350945" y="0"/>
                </a:lnTo>
                <a:lnTo>
                  <a:pt x="1350945" y="1696393"/>
                </a:lnTo>
                <a:lnTo>
                  <a:pt x="0" y="1696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60572" y="1881345"/>
            <a:ext cx="3632099" cy="151888"/>
          </a:xfrm>
          <a:custGeom>
            <a:avLst/>
            <a:gdLst/>
            <a:ahLst/>
            <a:cxnLst/>
            <a:rect r="r" b="b" t="t" l="l"/>
            <a:pathLst>
              <a:path h="151888" w="3632099">
                <a:moveTo>
                  <a:pt x="0" y="0"/>
                </a:moveTo>
                <a:lnTo>
                  <a:pt x="3632100" y="0"/>
                </a:lnTo>
                <a:lnTo>
                  <a:pt x="3632100" y="151887"/>
                </a:lnTo>
                <a:lnTo>
                  <a:pt x="0" y="1518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430000"/>
            <a:ext cx="11189560" cy="348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6"/>
              </a:lnSpc>
            </a:pPr>
            <a:r>
              <a:rPr lang="en-US" sz="2800" spc="92" u="sng">
                <a:solidFill>
                  <a:srgbClr val="FFFFFF"/>
                </a:solidFill>
                <a:latin typeface="Canva Sans Bold"/>
              </a:rPr>
              <a:t>Key Features and Functionalities of the Device</a:t>
            </a:r>
          </a:p>
          <a:p>
            <a:pPr marL="604521" indent="-302261" lvl="1">
              <a:lnSpc>
                <a:spcPts val="4256"/>
              </a:lnSpc>
              <a:buFont typeface="Arial"/>
              <a:buChar char="•"/>
            </a:pPr>
            <a:r>
              <a:rPr lang="en-US" sz="2800" spc="92">
                <a:solidFill>
                  <a:srgbClr val="FFFFFF"/>
                </a:solidFill>
                <a:latin typeface="Canva Sans"/>
              </a:rPr>
              <a:t>Real-time audio translation of sign language gestures.</a:t>
            </a:r>
          </a:p>
          <a:p>
            <a:pPr marL="604521" indent="-302261" lvl="1">
              <a:lnSpc>
                <a:spcPts val="4256"/>
              </a:lnSpc>
              <a:buFont typeface="Arial"/>
              <a:buChar char="•"/>
            </a:pPr>
            <a:r>
              <a:rPr lang="en-US" sz="2800" spc="92">
                <a:solidFill>
                  <a:srgbClr val="FFFFFF"/>
                </a:solidFill>
                <a:latin typeface="Canva Sans"/>
              </a:rPr>
              <a:t>Portable and user-friendly design.</a:t>
            </a:r>
          </a:p>
          <a:p>
            <a:pPr marL="604521" indent="-302261" lvl="1">
              <a:lnSpc>
                <a:spcPts val="4256"/>
              </a:lnSpc>
              <a:buFont typeface="Arial"/>
              <a:buChar char="•"/>
            </a:pPr>
            <a:r>
              <a:rPr lang="en-US" sz="2800" spc="92">
                <a:solidFill>
                  <a:srgbClr val="FFFFFF"/>
                </a:solidFill>
                <a:latin typeface="Canva Sans"/>
              </a:rPr>
              <a:t>Ability to bridge communication gaps without the need for sign language interpreters.</a:t>
            </a:r>
          </a:p>
          <a:p>
            <a:pPr>
              <a:lnSpc>
                <a:spcPts val="425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335022" y="6188964"/>
            <a:ext cx="11924278" cy="254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8"/>
              </a:lnSpc>
            </a:pPr>
            <a:r>
              <a:rPr lang="en-US" sz="2900" spc="95" u="sng">
                <a:solidFill>
                  <a:srgbClr val="FFFFFF"/>
                </a:solidFill>
                <a:latin typeface="Canva Sans Bold"/>
              </a:rPr>
              <a:t>Future Developments</a:t>
            </a:r>
          </a:p>
          <a:p>
            <a:pPr marL="604521" indent="-302261" lvl="1">
              <a:lnSpc>
                <a:spcPts val="4508"/>
              </a:lnSpc>
              <a:buFont typeface="Arial"/>
              <a:buChar char="•"/>
            </a:pPr>
            <a:r>
              <a:rPr lang="en-US" sz="2800" spc="92">
                <a:solidFill>
                  <a:srgbClr val="FFFFFF"/>
                </a:solidFill>
                <a:latin typeface="Canva Sans"/>
              </a:rPr>
              <a:t>Enhancements to support additional sign languages</a:t>
            </a:r>
          </a:p>
          <a:p>
            <a:pPr marL="604521" indent="-302261" lvl="1">
              <a:lnSpc>
                <a:spcPts val="4508"/>
              </a:lnSpc>
              <a:buFont typeface="Arial"/>
              <a:buChar char="•"/>
            </a:pPr>
            <a:r>
              <a:rPr lang="en-US" sz="2800" spc="92">
                <a:solidFill>
                  <a:srgbClr val="FFFFFF"/>
                </a:solidFill>
                <a:latin typeface="Canva Sans"/>
              </a:rPr>
              <a:t>Potential collaborations with the deaf community, researchers, and technology experts.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371418" y="1538060"/>
            <a:ext cx="4469416" cy="4441482"/>
          </a:xfrm>
          <a:custGeom>
            <a:avLst/>
            <a:gdLst/>
            <a:ahLst/>
            <a:cxnLst/>
            <a:rect r="r" b="b" t="t" l="l"/>
            <a:pathLst>
              <a:path h="4441482" w="4469416">
                <a:moveTo>
                  <a:pt x="0" y="0"/>
                </a:moveTo>
                <a:lnTo>
                  <a:pt x="4469416" y="0"/>
                </a:lnTo>
                <a:lnTo>
                  <a:pt x="4469416" y="4441483"/>
                </a:lnTo>
                <a:lnTo>
                  <a:pt x="0" y="44414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8263" y="-6943645"/>
            <a:ext cx="15176340" cy="12515946"/>
          </a:xfrm>
          <a:custGeom>
            <a:avLst/>
            <a:gdLst/>
            <a:ahLst/>
            <a:cxnLst/>
            <a:rect r="r" b="b" t="t" l="l"/>
            <a:pathLst>
              <a:path h="12515946" w="15176340">
                <a:moveTo>
                  <a:pt x="0" y="0"/>
                </a:moveTo>
                <a:lnTo>
                  <a:pt x="15176340" y="0"/>
                </a:lnTo>
                <a:lnTo>
                  <a:pt x="15176340" y="12515946"/>
                </a:lnTo>
                <a:lnTo>
                  <a:pt x="0" y="1251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2386">
            <a:off x="6961268" y="335588"/>
            <a:ext cx="881394" cy="977968"/>
          </a:xfrm>
          <a:custGeom>
            <a:avLst/>
            <a:gdLst/>
            <a:ahLst/>
            <a:cxnLst/>
            <a:rect r="r" b="b" t="t" l="l"/>
            <a:pathLst>
              <a:path h="977968" w="881394">
                <a:moveTo>
                  <a:pt x="0" y="0"/>
                </a:moveTo>
                <a:lnTo>
                  <a:pt x="881394" y="0"/>
                </a:lnTo>
                <a:lnTo>
                  <a:pt x="881394" y="977968"/>
                </a:lnTo>
                <a:lnTo>
                  <a:pt x="0" y="97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2" t="0" r="-11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37455"/>
            <a:ext cx="617332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DDE1FF"/>
                </a:solidFill>
                <a:latin typeface="Shrikhand Bold"/>
              </a:rPr>
              <a:t>Product (MVP)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789859"/>
            <a:ext cx="3289123" cy="137545"/>
          </a:xfrm>
          <a:custGeom>
            <a:avLst/>
            <a:gdLst/>
            <a:ahLst/>
            <a:cxnLst/>
            <a:rect r="r" b="b" t="t" l="l"/>
            <a:pathLst>
              <a:path h="137545" w="3289123">
                <a:moveTo>
                  <a:pt x="0" y="0"/>
                </a:moveTo>
                <a:lnTo>
                  <a:pt x="3289123" y="0"/>
                </a:lnTo>
                <a:lnTo>
                  <a:pt x="3289123" y="137545"/>
                </a:lnTo>
                <a:lnTo>
                  <a:pt x="0" y="137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258922" y="3436909"/>
            <a:ext cx="5961118" cy="6156643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/>
              <a:stretch>
                <a:fillRect l="0" t="-2462" r="0" b="-246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2A508D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12264" y="2593027"/>
            <a:ext cx="5209314" cy="7000524"/>
            <a:chOff x="0" y="0"/>
            <a:chExt cx="3663950" cy="49237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10"/>
              <a:stretch>
                <a:fillRect l="0" t="-2684" r="0" b="-2684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2A508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657384" y="2593027"/>
            <a:ext cx="5209314" cy="7000524"/>
            <a:chOff x="0" y="0"/>
            <a:chExt cx="3663950" cy="49237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11"/>
              <a:stretch>
                <a:fillRect l="-11039" t="0" r="-11039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2A508D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0979144" cy="136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DDE1FF"/>
                </a:solidFill>
                <a:latin typeface="Shrikhand Bold"/>
              </a:rPr>
              <a:t>Size of the Market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30741" y="3513111"/>
            <a:ext cx="5965377" cy="5805671"/>
            <a:chOff x="0" y="0"/>
            <a:chExt cx="7953836" cy="774089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953836" cy="774089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A508D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990250" y="1767559"/>
              <a:ext cx="5973335" cy="5973335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677D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093606" y="3974270"/>
              <a:ext cx="3766624" cy="376662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1FF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468679" y="813550"/>
              <a:ext cx="301647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TT Commons Pro Bold"/>
                </a:rPr>
                <a:t>10,000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68679" y="5471625"/>
              <a:ext cx="301647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TT Commons Pro Bold"/>
                </a:rPr>
                <a:t>72 Million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468679" y="2777707"/>
              <a:ext cx="301647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TT Commons Pro Bold"/>
                </a:rPr>
                <a:t>10 Million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934799" y="4360955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34799" y="6415928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34799" y="8183593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8"/>
                </a:lnTo>
                <a:lnTo>
                  <a:pt x="0" y="45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397166">
            <a:off x="1868102" y="3047271"/>
            <a:ext cx="744715" cy="1505858"/>
          </a:xfrm>
          <a:custGeom>
            <a:avLst/>
            <a:gdLst/>
            <a:ahLst/>
            <a:cxnLst/>
            <a:rect r="r" b="b" t="t" l="l"/>
            <a:pathLst>
              <a:path h="1505858" w="744715">
                <a:moveTo>
                  <a:pt x="0" y="0"/>
                </a:moveTo>
                <a:lnTo>
                  <a:pt x="744716" y="0"/>
                </a:lnTo>
                <a:lnTo>
                  <a:pt x="744716" y="1505858"/>
                </a:lnTo>
                <a:lnTo>
                  <a:pt x="0" y="1505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30696" y="2156800"/>
            <a:ext cx="5227494" cy="218604"/>
          </a:xfrm>
          <a:custGeom>
            <a:avLst/>
            <a:gdLst/>
            <a:ahLst/>
            <a:cxnLst/>
            <a:rect r="r" b="b" t="t" l="l"/>
            <a:pathLst>
              <a:path h="218604" w="5227494">
                <a:moveTo>
                  <a:pt x="0" y="0"/>
                </a:moveTo>
                <a:lnTo>
                  <a:pt x="5227494" y="0"/>
                </a:lnTo>
                <a:lnTo>
                  <a:pt x="5227494" y="218604"/>
                </a:lnTo>
                <a:lnTo>
                  <a:pt x="0" y="218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697061" y="4587912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TT Commons Pro"/>
              </a:rPr>
              <a:t>72 Million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97061" y="3994719"/>
            <a:ext cx="656223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</a:rPr>
              <a:t>Total Available Market (TAM):</a:t>
            </a:r>
            <a:r>
              <a:rPr lang="en-US" sz="2400">
                <a:solidFill>
                  <a:srgbClr val="FFFFFF"/>
                </a:solidFill>
                <a:latin typeface="TT Commons Pro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97061" y="6615654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TT Commons Pro"/>
              </a:rPr>
              <a:t>10 Million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97061" y="6022461"/>
            <a:ext cx="656223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</a:rPr>
              <a:t>Serviceable Available Market (SAM):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97061" y="8410624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TT Commons Pro"/>
              </a:rPr>
              <a:t>10,000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97061" y="7817431"/>
            <a:ext cx="656223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</a:rPr>
              <a:t>Serviceable Obtainable Market (SOM)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840834" y="327300"/>
            <a:ext cx="1025864" cy="1210761"/>
          </a:xfrm>
          <a:custGeom>
            <a:avLst/>
            <a:gdLst/>
            <a:ahLst/>
            <a:cxnLst/>
            <a:rect r="r" b="b" t="t" l="l"/>
            <a:pathLst>
              <a:path h="1210761" w="1025864">
                <a:moveTo>
                  <a:pt x="0" y="0"/>
                </a:moveTo>
                <a:lnTo>
                  <a:pt x="1025864" y="0"/>
                </a:lnTo>
                <a:lnTo>
                  <a:pt x="1025864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02" t="0" r="-1102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DAFobCEbGQU</dc:identifier>
  <dcterms:modified xsi:type="dcterms:W3CDTF">2011-08-01T06:04:30Z</dcterms:modified>
  <cp:revision>1</cp:revision>
  <dc:title>Purple Blue Scribbles and Doodles Pitch Deck Business Presentation</dc:title>
</cp:coreProperties>
</file>